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75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8" r:id="rId13"/>
    <p:sldId id="259" r:id="rId14"/>
    <p:sldId id="294" r:id="rId15"/>
    <p:sldId id="301" r:id="rId16"/>
    <p:sldId id="307" r:id="rId17"/>
    <p:sldId id="260" r:id="rId18"/>
    <p:sldId id="310" r:id="rId19"/>
    <p:sldId id="261" r:id="rId20"/>
    <p:sldId id="303" r:id="rId21"/>
    <p:sldId id="262" r:id="rId22"/>
    <p:sldId id="302" r:id="rId23"/>
    <p:sldId id="295" r:id="rId24"/>
    <p:sldId id="304" r:id="rId25"/>
    <p:sldId id="263" r:id="rId26"/>
    <p:sldId id="309" r:id="rId27"/>
    <p:sldId id="297" r:id="rId28"/>
    <p:sldId id="298" r:id="rId29"/>
    <p:sldId id="305" r:id="rId30"/>
    <p:sldId id="264" r:id="rId31"/>
    <p:sldId id="265" r:id="rId32"/>
    <p:sldId id="266" r:id="rId33"/>
    <p:sldId id="292" r:id="rId34"/>
    <p:sldId id="296" r:id="rId35"/>
    <p:sldId id="276" r:id="rId36"/>
    <p:sldId id="277" r:id="rId37"/>
    <p:sldId id="278" r:id="rId38"/>
    <p:sldId id="279" r:id="rId39"/>
    <p:sldId id="280" r:id="rId40"/>
    <p:sldId id="281" r:id="rId41"/>
    <p:sldId id="311" r:id="rId42"/>
    <p:sldId id="283" r:id="rId43"/>
    <p:sldId id="282" r:id="rId44"/>
    <p:sldId id="284" r:id="rId45"/>
    <p:sldId id="300" r:id="rId46"/>
    <p:sldId id="285" r:id="rId47"/>
    <p:sldId id="306" r:id="rId48"/>
    <p:sldId id="286" r:id="rId49"/>
    <p:sldId id="287" r:id="rId50"/>
    <p:sldId id="288" r:id="rId51"/>
    <p:sldId id="289" r:id="rId52"/>
    <p:sldId id="290" r:id="rId53"/>
    <p:sldId id="293" r:id="rId54"/>
    <p:sldId id="291" r:id="rId55"/>
    <p:sldId id="308" r:id="rId5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1C0EEB-50F8-483F-BF98-D55F33163381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DE479E-E872-4926-A848-7322ED37C8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8AA2C7A-292C-4C39-A47C-2B7907DA9062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6C82D0E-BBBE-44CA-96D1-52686A8F2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D65519-4226-44FD-81CA-F5E5A7427F4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DF36D-948A-4BEE-9A9D-7589C4CC8A4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207521-A59C-4A52-A274-C97DFE56194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7AF17-107E-489E-8AC0-EE915FC5DC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BFBB1B-EF87-45A1-8067-1DAA1AD706A0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033610-6AEC-46BE-9856-22D3CCD5CC7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20E0FA-5A8E-4A79-A112-44FBFD9D91A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966E31-3F66-4EFB-A5C2-B7A14A412679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AAB1A9-14B7-4479-A0C8-3008A8F5B4E1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5AD51E-ADFD-408A-8A98-2909B69696B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5B81A9-B142-45E1-B619-0F04B749BFFA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A8E1D9-3CB9-4AE9-8797-57F8C93BABD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649886-E4BE-44C9-B567-5390202CFB7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23646D-D785-439D-83A1-625196B9E678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04B344-1947-4FC6-BC0F-5B4079F0C7B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40C47D-AA2F-4336-B65A-C3FFBD46A47C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56787-73A7-4005-B8E7-3B9CADB96BA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305C6E-0BAF-458E-AB11-E7B3A5389908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FEA26-55C4-4F46-806D-C73E8DE00050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19E806-43F5-4D8A-A40B-29C7A48E8ABC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009080-FF18-46DA-9D36-097AA6B11E08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512583-ECE8-44E0-AA3E-50FF5A22D811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AF5A00-B950-4955-802B-2556AF37BBB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7D87C1-415C-479F-B263-511C47BAD65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B44565-A45B-440A-A237-FF87D2BEA10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A322A-842F-41F4-AA7E-E3564DC9A23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09EB0-A63C-4ABD-B0BD-BEA193282F8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E4489-2DC8-4FD8-B939-98AB894B5AA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C0D33D-27FB-4531-9B6E-65DC9EE322B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D6E-E52A-486A-93D0-828D0AD0CF12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5C71-ADBB-48E3-8638-F5F95E1C3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32AC-0943-463D-A239-DF7744E5A09D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2DEC-7E5B-4F23-AE62-AA57DCC5B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6000-FE01-44F6-AAEC-8CD1B755BBDF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7544-F8A1-45DD-B3EB-FF9E6EA02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D8FB4-FF5F-424F-86F0-4F1115CCEBDD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B705-4A07-4DA6-8279-E2785E725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707D-6148-48C5-81C1-B66371901C45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BF08-0448-422D-8129-3284E4FC6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4ABD-5785-41F5-B5A8-D83590EAAA4C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7772-1A75-49F6-A86F-74EECBC5E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5BF6-663A-4B60-AF33-C6C384210AA5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7DE-0D6E-4474-90E4-896FB9EA1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0A25-B4F3-4F70-AAAA-39DAC2956761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7DF9-3B1F-4C7D-9CA0-373DDD2DF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CDD9-A546-4F81-B5A9-6E576D00CE01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9057-B458-450E-B0D1-C8CA77D85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46AB-9D3B-4CBD-9728-DD3C635D9DB5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592E-B396-4C10-B42F-A8C213CB5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C84A-1794-4C37-B609-4ABCF6497832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A66BA-9700-4A37-B690-5BF21EBA7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62412C-90A8-4B00-A7F2-B74541FF3094}" type="datetimeFigureOut">
              <a:rPr lang="en-US"/>
              <a:pPr>
                <a:defRPr/>
              </a:pPr>
              <a:t>9/2/2010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55B031-602C-4A94-B8E7-04AD5153F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RETHINKING MACROECONOMICS:  </a:t>
            </a:r>
            <a:r>
              <a:rPr lang="en-US" sz="2800" smtClean="0"/>
              <a:t>WHAT WENT WRONG AND HOW TO FIX IT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smtClean="0">
                <a:solidFill>
                  <a:srgbClr val="898989"/>
                </a:solidFill>
              </a:rPr>
              <a:t>Joseph E. Stiglitz</a:t>
            </a:r>
          </a:p>
          <a:p>
            <a:pPr eaLnBrk="1" hangingPunct="1">
              <a:lnSpc>
                <a:spcPct val="90000"/>
              </a:lnSpc>
            </a:pPr>
            <a:r>
              <a:rPr lang="en-US" sz="3500" smtClean="0">
                <a:solidFill>
                  <a:srgbClr val="898989"/>
                </a:solidFill>
              </a:rPr>
              <a:t>Budapest</a:t>
            </a:r>
          </a:p>
          <a:p>
            <a:pPr eaLnBrk="1" hangingPunct="1">
              <a:lnSpc>
                <a:spcPct val="90000"/>
              </a:lnSpc>
            </a:pPr>
            <a:r>
              <a:rPr lang="en-US" sz="3500" smtClean="0">
                <a:solidFill>
                  <a:srgbClr val="898989"/>
                </a:solidFill>
              </a:rPr>
              <a:t>September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 “We had no instruments…”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We had instruments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Congress had given them additional authority in 1994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If needed more authority, could/should have gone to Congress to ask for 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Could have used regulations (loan-to-value ratios) to dampen bubble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Had been briefly mentioned during tech bubble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Ideological commitment not to “intervene in the market”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But setting interest rates </a:t>
            </a:r>
            <a:r>
              <a:rPr lang="en-US" sz="2500" i="1" dirty="0" smtClean="0"/>
              <a:t>is </a:t>
            </a:r>
            <a:r>
              <a:rPr lang="en-US" sz="2500" dirty="0" smtClean="0"/>
              <a:t>an intervention in the market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General consensus on the need for such intervention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b="1" dirty="0" smtClean="0"/>
              <a:t>“Ramsey theorem</a:t>
            </a:r>
            <a:r>
              <a:rPr lang="en-US" sz="2200" dirty="0" smtClean="0"/>
              <a:t>”:  single intervention in general not optimal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Tinbergen:  with multiple objectives need multiple instruments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Even with single objective, with risk preferable to use multiple instruments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They had multiple instruments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6.  “Less expensive to clean up the mess…”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Few would agree with that today</a:t>
            </a:r>
          </a:p>
          <a:p>
            <a:pPr eaLnBrk="1" hangingPunct="1"/>
            <a:r>
              <a:rPr lang="en-US" smtClean="0"/>
              <a:t>Loss before the bubble broke in hundreds of billions</a:t>
            </a:r>
          </a:p>
          <a:p>
            <a:pPr eaLnBrk="1" hangingPunct="1"/>
            <a:r>
              <a:rPr lang="en-US" smtClean="0"/>
              <a:t>Loss after the bubble in trillions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went wrong?  Why did the models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All models represent simplification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Key issue:  what were the critical omissions of the standard models?  What were the most misleading assumptions of the models?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Answer depends partly on the questions being asked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Wide variety of models employed, so any brief discussion has to entail some “caricature”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Dynamic, stochastic, general equilibrium models focused on three key elements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Macro-dynamics crucial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Uncertainty is central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partial equilibrium models are likely to be misleading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Problem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Not with “dynamic stochastic general equilibrium” analysis but specific assumptions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Need to simplify somewhere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Problem is that Standard Models made wrong simplifications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representative agent models, there is no scope for information asymmetries (except with acute schizophrenia)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representative agent models, there is no scope for redistributive effects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representative agent models, there is no scope for a financial sector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smtClean="0"/>
              <a:t>Who is lending to whom? And what does bankruptcy mean?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Arguments for simplifications uncompelling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Need to reconcile macro- with micro-economics, derive aggregate relations from micro-foundations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But standard micro-theory puts few restrictions on aggregate demand functions (Mantel, Sonnenschein)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Restrictions result from </a:t>
            </a:r>
            <a:r>
              <a:rPr lang="en-US" sz="2000" i="1" smtClean="0"/>
              <a:t>assuming </a:t>
            </a:r>
            <a:r>
              <a:rPr lang="en-US" sz="2000" smtClean="0"/>
              <a:t>representative agent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Hard to reconcile macro-behavior with reasonable specifications (e.g. labor supply, risk aversion)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Important to derive macro-behavior from “right” micro-foundations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Consistent with actual behavior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Taking into account information asymmetries, imperfections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Going forward:  explore implications of different simplifications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Recent Progress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229600" cy="4525962"/>
          </a:xfrm>
        </p:spPr>
        <p:txBody>
          <a:bodyPr/>
          <a:lstStyle/>
          <a:p>
            <a:r>
              <a:rPr lang="en-US" smtClean="0"/>
              <a:t>Recent DSGE models have gone beyond representative agent models and incorporated capital market imperfections</a:t>
            </a:r>
          </a:p>
          <a:p>
            <a:pPr lvl="1"/>
            <a:r>
              <a:rPr lang="en-US" smtClean="0"/>
              <a:t>Question remains:  Have they incorporated key sources of heterogeneity and capital market imperfections</a:t>
            </a:r>
          </a:p>
          <a:p>
            <a:pPr lvl="2"/>
            <a:r>
              <a:rPr lang="en-US" smtClean="0"/>
              <a:t>Life cycle central to behavior—models with infinitely lived individuals have no life cycle</a:t>
            </a:r>
          </a:p>
          <a:p>
            <a:pPr lvl="2"/>
            <a:r>
              <a:rPr lang="en-US" smtClean="0"/>
              <a:t>Factor distribution key to income/wealth distribution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mtClean="0"/>
              <a:t>Equity and credit constraints both play a key role</a:t>
            </a:r>
          </a:p>
          <a:p>
            <a:pPr lvl="2"/>
            <a:r>
              <a:rPr lang="en-US" smtClean="0"/>
              <a:t>As do differences between bank and shadow banking system</a:t>
            </a:r>
          </a:p>
          <a:p>
            <a:pPr lvl="2"/>
            <a:r>
              <a:rPr lang="en-US" smtClean="0"/>
              <a:t>Some notable successes (Korinek, Jeane-Korinek)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Asking the Right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Test of a good macro-model is not whether it predicts a little better in “normal” times, but whether it anticipates abnormal times and describes what happens then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Black holes “normally” don’t occur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Standard economic methodology would therefore discard physics models in which they play a central role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Recession is a pathology through which we can come to understand better the functioning of a normal economy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puzzles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Bubbles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Repeatedly occur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 what extent are they the result of “irrational exuberance”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 what extent are they the result of rational herding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What are the structural properties (collateral based lending) that make it more likely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What are the policies that can make it less likely</a:t>
            </a:r>
          </a:p>
          <a:p>
            <a:pPr>
              <a:lnSpc>
                <a:spcPct val="90000"/>
              </a:lnSpc>
            </a:pPr>
            <a:r>
              <a:rPr lang="en-US" smtClean="0"/>
              <a:t>Fast declines, </a:t>
            </a:r>
          </a:p>
          <a:p>
            <a:pPr>
              <a:lnSpc>
                <a:spcPct val="90000"/>
              </a:lnSpc>
            </a:pPr>
            <a:r>
              <a:rPr lang="en-US" smtClean="0"/>
              <a:t>Slow recoveries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2.  Fast Declines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None/>
            </a:pPr>
            <a:r>
              <a:rPr lang="en-US" sz="2300" smtClean="0"/>
              <a:t> In the absence of war, state variables (capital stocks) change slowly.  Why then can the state of the economy change so quickly?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Importance of expectations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smtClean="0"/>
              <a:t>But that just pushes the question back further:  why should expectations change so dramatically, without any big news?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smtClean="0"/>
              <a:t>Especially with rational individuals forming Bayesian expectations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smtClean="0"/>
              <a:t>Puzzle of October, 1987—How could a quarter of the PDV of the capital stock disappear overnight?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Discrete government policy changes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Removing implicit government guarantee (a discrete action)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Dramatic increases in interest rates (East Asia)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But these discrete policy changes usually are a result of sudden changes in state of economy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smtClean="0"/>
              <a:t>Though intended to dampen the effects, they sometimes have opposite effect of amplification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failures of the existing paradigm</a:t>
            </a:r>
          </a:p>
          <a:p>
            <a:pPr lvl="1" eaLnBrk="1" hangingPunct="1"/>
            <a:r>
              <a:rPr lang="en-US" smtClean="0"/>
              <a:t>And the policy frameworks based on them</a:t>
            </a:r>
          </a:p>
          <a:p>
            <a:pPr eaLnBrk="1" hangingPunct="1"/>
            <a:r>
              <a:rPr lang="en-US" smtClean="0"/>
              <a:t>Explaining the failures:  key assumptions, key omissions</a:t>
            </a:r>
          </a:p>
          <a:p>
            <a:pPr lvl="1" eaLnBrk="1" hangingPunct="1"/>
            <a:r>
              <a:rPr lang="en-US" smtClean="0"/>
              <a:t>Some methodological remarks</a:t>
            </a:r>
          </a:p>
          <a:p>
            <a:pPr eaLnBrk="1" hangingPunct="1"/>
            <a:r>
              <a:rPr lang="en-US" smtClean="0"/>
              <a:t>Key unanswered questions</a:t>
            </a:r>
          </a:p>
          <a:p>
            <a:pPr eaLnBrk="1" hangingPunct="1"/>
            <a:r>
              <a:rPr lang="en-US" smtClean="0"/>
              <a:t>Five hypotheses</a:t>
            </a:r>
          </a:p>
          <a:p>
            <a:pPr eaLnBrk="1" hangingPunct="1"/>
            <a:r>
              <a:rPr lang="en-US" smtClean="0"/>
              <a:t>New frameworks/models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Large Changes in State of Economy from Small Changes in State Variables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mtClean="0"/>
              <a:t>Consequence of important non-linearities in economic structure</a:t>
            </a:r>
          </a:p>
          <a:p>
            <a:pPr lvl="1"/>
            <a:r>
              <a:rPr lang="en-US" smtClean="0"/>
              <a:t>Familiar from old non-linear business cycle models (Goodwin)</a:t>
            </a:r>
          </a:p>
          <a:p>
            <a:r>
              <a:rPr lang="en-US" smtClean="0"/>
              <a:t>Individuals facing credit constraints</a:t>
            </a:r>
          </a:p>
          <a:p>
            <a:pPr lvl="1"/>
            <a:r>
              <a:rPr lang="en-US" smtClean="0"/>
              <a:t>Leading to end of bubble</a:t>
            </a:r>
          </a:p>
          <a:p>
            <a:pPr lvl="1"/>
            <a:r>
              <a:rPr lang="en-US" smtClean="0"/>
              <a:t>Though with individual heterogeneity, even then there can/should be some smoothing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Fast Declines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600" smtClean="0"/>
              <a:t>Whatever cause, changes in expectations can give rise to large changes in (asset) prices</a:t>
            </a:r>
          </a:p>
          <a:p>
            <a:pPr lvl="1" eaLnBrk="1" hangingPunct="1"/>
            <a:r>
              <a:rPr lang="en-US" sz="2600" smtClean="0"/>
              <a:t>And whatever cause, effects of large changes in prices can be </a:t>
            </a:r>
            <a:r>
              <a:rPr lang="en-US" sz="2600" b="1" smtClean="0"/>
              <a:t>amplified</a:t>
            </a:r>
            <a:r>
              <a:rPr lang="en-US" sz="2600" smtClean="0"/>
              <a:t> by economic structure (with follow on effects that are prolonged)</a:t>
            </a:r>
          </a:p>
          <a:p>
            <a:pPr lvl="1" eaLnBrk="1" hangingPunct="1"/>
            <a:r>
              <a:rPr lang="en-US" sz="2600" smtClean="0"/>
              <a:t>Understanding amplification should be one of key objectives of research</a:t>
            </a:r>
          </a:p>
          <a:p>
            <a:pPr lvl="3" eaLnBrk="1" hangingPunct="1">
              <a:buFont typeface="Arial" charset="0"/>
              <a:buNone/>
            </a:pPr>
            <a:endParaRPr lang="en-US" sz="19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defRPr/>
            </a:pPr>
            <a:r>
              <a:rPr lang="en-US" sz="2400" b="1" dirty="0" smtClean="0"/>
              <a:t>Financial accelerator </a:t>
            </a:r>
            <a:r>
              <a:rPr lang="en-US" sz="2400" dirty="0" smtClean="0"/>
              <a:t>(derived from capital market imperfections related to information asymmetries) (Greenwald-Stiglitz, 1993, Bernanke-Gertler, 1995)</a:t>
            </a:r>
          </a:p>
          <a:p>
            <a:pPr marL="800100" lvl="4" indent="-342900">
              <a:defRPr/>
            </a:pPr>
            <a:r>
              <a:rPr lang="en-US" sz="2400" dirty="0" smtClean="0"/>
              <a:t>“Trend reinforcement” effects in stochastic models (Battiston </a:t>
            </a:r>
            <a:r>
              <a:rPr lang="en-US" sz="2400" i="1" dirty="0" smtClean="0"/>
              <a:t>et al </a:t>
            </a:r>
            <a:r>
              <a:rPr lang="en-US" sz="2400" dirty="0" smtClean="0"/>
              <a:t>2010)</a:t>
            </a:r>
          </a:p>
          <a:p>
            <a:pPr marL="342900" lvl="3" indent="-342900">
              <a:defRPr/>
            </a:pPr>
            <a:r>
              <a:rPr lang="en-US" sz="2400" b="1" dirty="0" smtClean="0"/>
              <a:t>New uncertainties</a:t>
            </a:r>
            <a:r>
              <a:rPr lang="en-US" sz="2400" dirty="0" smtClean="0"/>
              <a:t>: </a:t>
            </a:r>
          </a:p>
          <a:p>
            <a:pPr marL="800100" lvl="4" indent="-342900">
              <a:defRPr/>
            </a:pPr>
            <a:r>
              <a:rPr lang="en-US" sz="2400" dirty="0" smtClean="0"/>
              <a:t>Large changes in prices lead to large increases in uncertainties about net worth of different market participants’ ability to fulfill contracts</a:t>
            </a:r>
          </a:p>
          <a:p>
            <a:pPr lvl="1" eaLnBrk="1" hangingPunct="1">
              <a:defRPr/>
            </a:pPr>
            <a:r>
              <a:rPr lang="en-US" sz="2400" dirty="0" smtClean="0"/>
              <a:t>Changes in risk perceptions (not just means) matter</a:t>
            </a:r>
          </a:p>
          <a:p>
            <a:pPr lvl="3" eaLnBrk="1" hangingPunct="1">
              <a:defRPr/>
            </a:pPr>
            <a:r>
              <a:rPr lang="en-US" sz="2400" dirty="0" smtClean="0"/>
              <a:t>Crisis showed that prevailing beliefs might not be correct</a:t>
            </a:r>
          </a:p>
          <a:p>
            <a:pPr lvl="3" eaLnBrk="1" hangingPunct="1">
              <a:defRPr/>
            </a:pPr>
            <a:r>
              <a:rPr lang="en-US" sz="2400" dirty="0" smtClean="0"/>
              <a:t>And dramatically increased uncertainties</a:t>
            </a:r>
          </a:p>
          <a:p>
            <a:pPr marL="800100" lvl="4" indent="-342900">
              <a:buFont typeface="Arial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Amplifications Imply Fast Declines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New Information imperfections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Any large change in prices can give rise to information asymmetries/imperfections with </a:t>
            </a:r>
            <a:r>
              <a:rPr lang="en-US" sz="1800" i="1" smtClean="0"/>
              <a:t>real </a:t>
            </a:r>
            <a:r>
              <a:rPr lang="en-US" sz="1800" smtClean="0"/>
              <a:t>consequences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/>
              <a:t>Indeed, even a small change in prices can have first order effects on welfare (and behavior)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b="1" smtClean="0"/>
              <a:t>Unlike standard model, where market equilibrium is PO (envelope theorem</a:t>
            </a: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Redistributions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With large price changes, large gambles there can be fast redistributions (balance sheet effects) with large </a:t>
            </a:r>
            <a:r>
              <a:rPr lang="en-US" sz="2200" i="1" smtClean="0"/>
              <a:t>real </a:t>
            </a:r>
            <a:r>
              <a:rPr lang="en-US" sz="2200" smtClean="0"/>
              <a:t>consequences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Especially if there are large differences among individuals/firms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With some facing constraints, others not</a:t>
            </a:r>
            <a:endParaRPr lang="en-US" sz="21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Who exercises control matters (unlike standard neoclassical model)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Can be discrete changes in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With bankruptcy and redistributions, there can be quick changes in control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 Slow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There were large losses associated with misallocation of capital before the bubble broke.  It is easy to construct models of bubbles.  But most of the losses occur </a:t>
            </a:r>
            <a:r>
              <a:rPr lang="en-US" i="1" dirty="0" smtClean="0"/>
              <a:t>after </a:t>
            </a:r>
            <a:r>
              <a:rPr lang="en-US" dirty="0" smtClean="0"/>
              <a:t>the bubble breaks, in the persistent gap between actual and potential output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Standard theory predicts a relatively quick recovery, as the economy adjusts to new “reality”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New equilibrium associated with new state variables (treating expectations as a state variable)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sometimes that is the case (V-shaped recovery)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But sometimes the recovery is very slow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Persistence of effects of shocks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(partially explained by information/credit market imperfections (Greenwald-Stiglitz))—rebuilding balance sheets takes time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Fight over Who Bears Losses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After bubble breaks, claims on assets exceed value of assets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Someone has to bear losses; fight is over who bears losses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i="1" smtClean="0"/>
              <a:t>Fight over who bears losses—and resulting ambiguity in long term ownership—contributes to slow recovery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Standard result in theory of bargaining with asymmetric information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Three ways of resolving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Inflation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Bankruptcy/asset restructuring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Muddling through (non-transparent accounting avoiding bank recapitalization, slow foreclosure)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America has chosen third course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Frameworks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smtClean="0"/>
              <a:t>Frameworks focusing on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smtClean="0"/>
              <a:t>Risk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smtClean="0"/>
              <a:t>Information imperfections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smtClean="0"/>
              <a:t>Structural transformation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smtClean="0"/>
              <a:t>Stability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Four Hypotheses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smtClean="0"/>
              <a:t>Hypothesis A:  </a:t>
            </a:r>
            <a:r>
              <a:rPr lang="en-US" sz="2400" b="1" i="1" smtClean="0"/>
              <a:t>There have been large (and often adverse) changes in the economy’s risk properties, in spite of supposed improvements in markets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Hypothesis B:  </a:t>
            </a:r>
            <a:r>
              <a:rPr lang="en-US" sz="2400" b="1" i="1" smtClean="0"/>
              <a:t>Moving from “banks” to “markets” predictably led to deterioration in quality of information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Hypothesis C:  </a:t>
            </a:r>
            <a:r>
              <a:rPr lang="en-US" sz="2400" b="1" i="1" smtClean="0"/>
              <a:t>structural transformations may be associated with extended periods of underutilization of resources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Hypothesis D</a:t>
            </a:r>
            <a:r>
              <a:rPr lang="en-US" sz="2400" b="1" smtClean="0"/>
              <a:t>:  </a:t>
            </a:r>
            <a:r>
              <a:rPr lang="en-US" sz="2400" b="1" i="1" smtClean="0"/>
              <a:t>Especially with information imperfections, market adjustments to a perturbation from equilibrium may be (locally)  destabilizing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2400" b="1" i="1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Underlying Theorem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Markets are not in general (constrained) Pareto efficient </a:t>
            </a:r>
          </a:p>
          <a:p>
            <a:pPr lvl="1"/>
            <a:r>
              <a:rPr lang="en-US" smtClean="0"/>
              <a:t>Once asymmetries in information/imperfections of risk markets are taken into account</a:t>
            </a:r>
          </a:p>
          <a:p>
            <a:r>
              <a:rPr lang="en-US" smtClean="0"/>
              <a:t>Nor are they stable</a:t>
            </a:r>
          </a:p>
          <a:p>
            <a:pPr lvl="1"/>
            <a:r>
              <a:rPr lang="en-US" smtClean="0"/>
              <a:t>In response to small perturbations</a:t>
            </a:r>
          </a:p>
          <a:p>
            <a:pPr lvl="1"/>
            <a:r>
              <a:rPr lang="en-US" smtClean="0"/>
              <a:t>And even less so in response to large disturbances associated with structural transformation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Consensus: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Standard economic models did not predict the crisis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And </a:t>
            </a:r>
            <a:r>
              <a:rPr lang="en-US" sz="2600" i="1" dirty="0" smtClean="0"/>
              <a:t>prediction </a:t>
            </a:r>
            <a:r>
              <a:rPr lang="en-US" sz="2600" dirty="0" smtClean="0"/>
              <a:t>is the test of any science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Worse:  Most of the standard models (including those used by policymakers) argued that bubbles </a:t>
            </a:r>
            <a:r>
              <a:rPr lang="en-US" sz="3000" i="1" dirty="0" smtClean="0"/>
              <a:t>couldn’t</a:t>
            </a:r>
            <a:r>
              <a:rPr lang="en-US" sz="3000" dirty="0" smtClean="0"/>
              <a:t> exist, because markets are efficient and stable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Many of the standard models </a:t>
            </a:r>
            <a:r>
              <a:rPr lang="en-US" sz="2600" i="1" dirty="0" smtClean="0"/>
              <a:t>assumed </a:t>
            </a:r>
            <a:r>
              <a:rPr lang="en-US" sz="2600" dirty="0" smtClean="0"/>
              <a:t>there could be no unemployment (labor markets clear)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If there was unemployment, it was because of wage rigidities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smtClean="0"/>
              <a:t>Implying countries with more flexible labor markets would have lower unemployment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New Frameworks and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Risk:  A central question in macroeconomic analysis should be an analysis of the economy’s risk properties (its exposure to risk, how it amplifies or dampens shocks, etc). 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Hypothesis A:  </a:t>
            </a:r>
            <a:r>
              <a:rPr lang="en-US" b="1" i="1" dirty="0" smtClean="0"/>
              <a:t>There have been large (and often adverse) changes in the economy’s risk properties, in spite of supposed improvements in markets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Liberalization exposes countries to more risks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Automatic stabilizers, but also automatic destabilizers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Changes from defined benefit to defined contribution systems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Capital adequacy standards can act as automatic destabilizers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Floating rate mortgages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Change in exchange rate regime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Privately profitable “innovations” may have socially adverse effects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Corollary of Greenwald-Stiglitz Theorem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Insufficient attention to “architecture of risk”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Theory was that diversification would lead to lower risk, more stable economy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Didn’t happen:  where did theory go wrong?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Mathematics:</a:t>
            </a:r>
            <a:endParaRPr lang="en-US" sz="2200" b="1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Made assumptions in which spreading risk necessarily increases expected utility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With non-convexities (e.g. associated with bankruptcy, R &amp; D) it can lead to lower economic performance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Two sides reflected in standard debate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Before crisis—advantages of globalization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After crises—risks of contagion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Bank  bail-out—separate out good loans from bad (“unmixing”)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Standard models only reflect former, not latter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Should reflect both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Optimal electric grids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smtClean="0"/>
              <a:t>Circuit breakers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Research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Recent research reflecting both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i="1" smtClean="0"/>
              <a:t>Full integration may never be desirable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Stiglitz, </a:t>
            </a:r>
            <a:r>
              <a:rPr lang="en-US" i="1" smtClean="0"/>
              <a:t>AER</a:t>
            </a:r>
            <a:r>
              <a:rPr lang="en-US" smtClean="0"/>
              <a:t> 2010, </a:t>
            </a:r>
            <a:r>
              <a:rPr lang="en-US" i="1" smtClean="0"/>
              <a:t>Journal of Globalization and Development</a:t>
            </a:r>
            <a:r>
              <a:rPr lang="en-US" smtClean="0"/>
              <a:t>, 2010: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i="1" smtClean="0"/>
              <a:t>In life cycle model, capital market liberalization increases consumption volatility and may lower expected utility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Stiglitz, </a:t>
            </a:r>
            <a:r>
              <a:rPr lang="en-US" i="1" smtClean="0"/>
              <a:t>Oxford Review of Economic Policy Oxford Review of Economic Policy, </a:t>
            </a:r>
            <a:r>
              <a:rPr lang="en-US" smtClean="0"/>
              <a:t>2004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New Research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Showing how economic structures, including interlinkages, interdependencies can affect systemic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Privately profitable interlinkages (contracts) are not, in general, constrained Pareto efficient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Another corollary of Greenwald-Stiglitz 1986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Interconnectivity can help absorb small shocks but exacerbate large shocks, can be beneficial in good times but detrimental in bad times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Further results:  Design Matters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Poorly designed structures can increases risk of bankruptcy cascades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Greenwald &amp; Stiglitz (2003), Allen-Gale (2000)</a:t>
            </a: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Hub systems may be more vulnerable to systemic risk associated with certain types of shocks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Many financial systems have concentrated “nodes”</a:t>
            </a:r>
          </a:p>
          <a:p>
            <a:pPr>
              <a:lnSpc>
                <a:spcPct val="80000"/>
              </a:lnSpc>
            </a:pPr>
            <a:r>
              <a:rPr lang="en-US" smtClean="0"/>
              <a:t>Circuit breakers can affect systemic stability</a:t>
            </a:r>
          </a:p>
          <a:p>
            <a:pPr>
              <a:lnSpc>
                <a:spcPct val="80000"/>
              </a:lnSpc>
            </a:pPr>
            <a:r>
              <a:rPr lang="en-US" smtClean="0"/>
              <a:t>Real problem in contagion is not those countries suffering from crisis (dealing with that is akin to symptomatic relief) but the hubs in the advanced industrial country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Haldane (2009), Haldane &amp; May (2010), Battiston </a:t>
            </a:r>
            <a:r>
              <a:rPr lang="en-US" i="1" smtClean="0"/>
              <a:t>et al </a:t>
            </a:r>
            <a:r>
              <a:rPr lang="en-US" smtClean="0"/>
              <a:t>(2007, 2009)</a:t>
            </a:r>
            <a:r>
              <a:rPr lang="en-US" i="1" smtClean="0"/>
              <a:t>, </a:t>
            </a:r>
            <a:r>
              <a:rPr lang="en-US" smtClean="0"/>
              <a:t>Gallegati </a:t>
            </a:r>
            <a:r>
              <a:rPr lang="en-US" i="1" smtClean="0"/>
              <a:t>et al </a:t>
            </a:r>
            <a:r>
              <a:rPr lang="en-US" smtClean="0"/>
              <a:t>(2006, 2009), Masi </a:t>
            </a:r>
            <a:r>
              <a:rPr lang="en-US" i="1" smtClean="0"/>
              <a:t>et al (2010)</a:t>
            </a:r>
            <a:endParaRPr lang="en-US" smtClean="0"/>
          </a:p>
          <a:p>
            <a:pPr lvl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Can be affected by policy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b="1" dirty="0" smtClean="0"/>
              <a:t>Bankruptcy</a:t>
            </a:r>
            <a:r>
              <a:rPr lang="en-US" sz="2700" dirty="0" smtClean="0"/>
              <a:t> law (indentured servitude)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Lenders may take less care in giving loans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(Miller/Stiglitz, 1999, 2010)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dirty="0" smtClean="0"/>
              <a:t>More competitive banking </a:t>
            </a:r>
            <a:r>
              <a:rPr lang="en-US" sz="2700" dirty="0" smtClean="0"/>
              <a:t>system lowers franchise value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May lead to excessive risk taking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(Hellman, Murdock, and Stiglitz, 2000)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95" b="1" dirty="0" smtClean="0"/>
              <a:t>Excessive reliance on capital adequacy standards </a:t>
            </a:r>
            <a:r>
              <a:rPr lang="en-US" sz="2595" dirty="0" smtClean="0"/>
              <a:t>can lead to increased amplification (unless cyclically adjusted)</a:t>
            </a:r>
            <a:endParaRPr lang="en-US" sz="2595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595" b="1" dirty="0" smtClean="0"/>
              <a:t>Capital market liberalization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Flows into and out of country can increase risk of instability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dirty="0" smtClean="0"/>
              <a:t>Financial market liberalization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May have played a role in spreading crisis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In many LDCs, liberalization has been associated with less lending to SMEs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 Information imperfections and asymmetries are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Explain credit and equity rationing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Key to understanding “financial accelerator”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Key to understanding persistence (Greenwald-Stiglitz (1993)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Why banks play central role in our economy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why quick loss of bank capital (and bank bankruptcy) can have large </a:t>
            </a:r>
            <a:r>
              <a:rPr lang="en-US" i="1" dirty="0" smtClean="0"/>
              <a:t>and persistent </a:t>
            </a:r>
            <a:r>
              <a:rPr lang="en-US" dirty="0" smtClean="0"/>
              <a:t>effects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Changes in the “quality of information” can have adverse effects on the performance of the economy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Including its ability to manage risk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600" dirty="0" smtClean="0"/>
              <a:t>Hypothesis B:  </a:t>
            </a:r>
            <a:r>
              <a:rPr lang="en-US" sz="2600" b="1" i="1" dirty="0" smtClean="0"/>
              <a:t>Moving from “banks” to “markets” predictably led to deterioration in quality of information</a:t>
            </a:r>
            <a:endParaRPr lang="en-US" sz="26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smtClean="0"/>
              <a:t>Inherent information problem in markets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dirty="0" smtClean="0"/>
              <a:t>The public good is a public good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dirty="0" smtClean="0"/>
              <a:t>Good information/management is a public good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dirty="0" smtClean="0"/>
              <a:t>Shadow banking system not a substitute for banking system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smtClean="0"/>
              <a:t>Leading to deterioration in quality of lending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900" b="1" dirty="0" smtClean="0"/>
              <a:t>Inherent problems in rating agencies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smtClean="0"/>
              <a:t>But also increased problems associated with renegotiation of contracts (Increasing litigation risk)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smtClean="0"/>
              <a:t>“Improving markets” may lead to lower information content in markets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900" dirty="0" smtClean="0"/>
              <a:t>Extension of Grossman-Stiglitz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900" dirty="0" smtClean="0"/>
              <a:t>Problems posed by flash trading?  (In zero-sum game, more information rents appropriated by those looking at behavior of those who gather and process information)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Again:  </a:t>
            </a:r>
            <a:r>
              <a:rPr lang="en-US" i="1" dirty="0" smtClean="0"/>
              <a:t>Market equilibrium is not in general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Derivatives market—an example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Large fraction of market over the counter, non-transparent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Huge exposures—in billions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Previous discussion emphasized risks posed by “interconnectivity”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Further problems posed by lack of transparency of over-the-counter market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Undermining ability to have market discipline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Market couldn’t assess risks to which firm was exposed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Impeded basic notions of decentralizibility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Needed to know risk position of counterparties, in an infinite web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 smtClean="0"/>
              <a:t>Explaining lack of transparency: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Ensuring that those who gathered information got information rents?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Exploitation of market ignorance?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Corruption (as in IPO scandals in US earlier in decade)?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 Structural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Great Depression was a period of structural transformation—move from agricultural to industry; Great Recession is another period of structural transformation (from manufacturing to service sector, induced by productivity increases and changes in comparative advantage brought on by globalization)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Rational-expectations models provide little insights in these situations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Periods of high uncertainty, information imperfections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Flaws in Policy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Policymaking frameworks based on that model (or conventional wisdom) were equally flawed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Maintaining price stability is necessary and almost sufficient for growth and stability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It is not the role of the Fed to ensure stability of asset prices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Markets, by themselves, are efficient, self-correcting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Can therefore rely on self-regulation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particular, there cannot be bubbles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Just a little froth in the housing market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700" dirty="0" smtClean="0"/>
              <a:t>Hypothesis C:  </a:t>
            </a:r>
            <a:r>
              <a:rPr lang="en-US" sz="2700" b="1" i="1" dirty="0" smtClean="0"/>
              <a:t>structural transformations may be associated with extended periods of underutilization of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b="1" i="1" dirty="0" smtClean="0"/>
              <a:t>  </a:t>
            </a:r>
            <a:r>
              <a:rPr lang="en-US" sz="2700" dirty="0" smtClean="0"/>
              <a:t>With elasticity of demand less than unity, sector with high productivity has declining income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There may be high capital costs (including individual-specific non-collateralizable investments) associated with transition—but with declining incomes, it may be impossible to finance transition privately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300" dirty="0" smtClean="0"/>
              <a:t>Capital market imperfections related to information asymmetries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Declining incomes in “trapped” high-productivity sector has adverse effect on other sectors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Distorted economy (e.g. associated with bubble) can give rise to analogous problems</a:t>
            </a:r>
          </a:p>
          <a:p>
            <a:pPr lvl="1"/>
            <a:r>
              <a:rPr lang="en-US" smtClean="0"/>
              <a:t>Labor “trapped” in bloated construction sector and financial sectors</a:t>
            </a:r>
          </a:p>
          <a:p>
            <a:r>
              <a:rPr lang="en-US" smtClean="0"/>
              <a:t>This crisis has elements of both</a:t>
            </a:r>
          </a:p>
          <a:p>
            <a:pPr lvl="1"/>
            <a:r>
              <a:rPr lang="en-US" smtClean="0"/>
              <a:t>Movement out of manufacturing has been going on for a long time</a:t>
            </a:r>
          </a:p>
          <a:p>
            <a:pPr lvl="1"/>
            <a:r>
              <a:rPr lang="en-US" smtClean="0"/>
              <a:t>But problems compounded by cyclical problems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 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500" dirty="0" smtClean="0"/>
              <a:t>Hypothesis D</a:t>
            </a:r>
            <a:r>
              <a:rPr lang="en-US" sz="2500" b="1" dirty="0" smtClean="0"/>
              <a:t>:  </a:t>
            </a:r>
            <a:r>
              <a:rPr lang="en-US" sz="2500" b="1" i="1" dirty="0" smtClean="0"/>
              <a:t>Especially with information imperfections, market adjustments to a perturbation from equilibrium may be (locally)  destabilizing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Question not asked by standard theorem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Partial equilibrium models suggest stability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But Fisher/Greenwald/Stiglitz price-debt dynamics suggest otherwise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With unemployment, wage and price declines—or even  increases that are less than expected—can lower employment and aggregate demand, and can have </a:t>
            </a:r>
            <a:r>
              <a:rPr lang="en-US" sz="2200" b="1" dirty="0" smtClean="0"/>
              <a:t>asset price </a:t>
            </a:r>
            <a:r>
              <a:rPr lang="en-US" sz="2200" dirty="0" smtClean="0"/>
              <a:t>effects which further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Lower aggregate demand and increase unemployment </a:t>
            </a:r>
            <a:r>
              <a:rPr lang="en-US" sz="2200" i="1" dirty="0" smtClean="0"/>
              <a:t>and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Lower aggregate supply and increase unemployment still further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Combines elements of increased risk, reduced quality of information, a structural transformation, with two more ingredients: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Growing inequality domestically, which would normally lead to lower savings rate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Except in a representative agent model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Obfuscated by growing indebtedness, bubble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Growing global reserves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Rapidly growing </a:t>
            </a:r>
            <a:r>
              <a:rPr lang="en-US" dirty="0" smtClean="0"/>
              <a:t>global precautionary savings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Effects obfuscated by real estate bubble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Towards a New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Should be clear that standard models were ill-equipped to address key issues discussed above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Assumptions ruled out or ignored many key issues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Many of risks represent redistributions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How these redistributions affect aggregate behavior is central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New Macroeconomics needs to incorporate an analysis of Risk, Information, Institutions, Stability, set in a context 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Inequality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Globalization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Structural Transformation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With greater sensitivity to assumptions (including mathematical assumptions) that effectively assume what was to be proved (e.g. with respect to benefits of risk diversification, effects of redistributions)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Example:  Monetary Economics with Banks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Repository of institutional knowledge (information) that is not easily transferred</a:t>
            </a:r>
          </a:p>
          <a:p>
            <a:pPr lvl="1" eaLnBrk="1" hangingPunct="1"/>
            <a:r>
              <a:rPr lang="en-US" smtClean="0"/>
              <a:t>Internalization of information externalities provides better incentives in the acquisition of information</a:t>
            </a:r>
          </a:p>
          <a:p>
            <a:pPr lvl="1" eaLnBrk="1" hangingPunct="1"/>
            <a:r>
              <a:rPr lang="en-US" smtClean="0"/>
              <a:t>Cost:  lack of </a:t>
            </a:r>
            <a:r>
              <a:rPr lang="en-US" i="1" smtClean="0"/>
              <a:t>direct</a:t>
            </a:r>
            <a:r>
              <a:rPr lang="en-US" smtClean="0"/>
              <a:t> diversification of risk</a:t>
            </a:r>
          </a:p>
          <a:p>
            <a:pPr lvl="2" eaLnBrk="1" hangingPunct="1"/>
            <a:r>
              <a:rPr lang="en-US" smtClean="0"/>
              <a:t>Though shareholder risk diversification can still occur</a:t>
            </a:r>
          </a:p>
          <a:p>
            <a:pPr lvl="1" eaLnBrk="1" hangingPunct="1"/>
            <a:r>
              <a:rPr lang="en-US" smtClean="0"/>
              <a:t>But risk diversification attenuates information incentives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Banks still locus of most SME lending</a:t>
            </a:r>
          </a:p>
          <a:p>
            <a:pPr lvl="1" eaLnBrk="1" hangingPunct="1"/>
            <a:r>
              <a:rPr lang="en-US" smtClean="0"/>
              <a:t>Variability in SME central to understanding macroeconomic variability (employment, investment)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Standard models didn’t model banking sector carefully (or at all)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Often summarized in a money demand equation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May work OK in normal times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not now, or in other times of crisis (East Asia)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Key channel through monetary policy affects the economy is availability of credit (Greenwald-Stiglitz, 2003, </a:t>
            </a:r>
            <a:r>
              <a:rPr lang="en-US" sz="2700" i="1" smtClean="0"/>
              <a:t>Towards a New Paradigm in Monetary Economics)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And the terms at which it is available (spread between T-bill rate and lending rate) is an </a:t>
            </a:r>
            <a:r>
              <a:rPr lang="en-US" sz="2400" b="1" smtClean="0"/>
              <a:t>endogenous</a:t>
            </a:r>
            <a:r>
              <a:rPr lang="en-US" sz="2400" smtClean="0"/>
              <a:t> variable, which can be affected by conventional policies and regulatory policies)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model of banking meant monetary authorities had little to say about best way of restructuring banks</a:t>
            </a:r>
          </a:p>
          <a:p>
            <a:pPr lvl="1" eaLnBrk="1" hangingPunct="1"/>
            <a:r>
              <a:rPr lang="en-US" smtClean="0"/>
              <a:t>In fact—total confusion</a:t>
            </a:r>
          </a:p>
          <a:p>
            <a:pPr lvl="1" eaLnBrk="1" hangingPunct="1"/>
            <a:r>
              <a:rPr lang="en-US" smtClean="0"/>
              <a:t>Inability to restart lending now should not be a surprise </a:t>
            </a:r>
          </a:p>
          <a:p>
            <a:pPr lvl="1" eaLnBrk="1" hangingPunct="1"/>
            <a:r>
              <a:rPr lang="en-US" smtClean="0"/>
              <a:t>But, with interest rates near zero, it is not (standard) liquidity trap</a:t>
            </a:r>
          </a:p>
          <a:p>
            <a:pPr eaLnBrk="1" hangingPunct="1"/>
            <a:r>
              <a:rPr lang="en-US" smtClean="0"/>
              <a:t>Implicit assumptions in much of discussion on how bank managers would treat government provided funds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Conventional Policy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Even if there might be a bubble, couldn’t be sure, until after it breaks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And in any case, the interest rate is a blunt instrument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Using it to break bubble will distort economy and have other adverse side effects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Less expensive to clean up a problem after bubble breaks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IMPLICATION:  DO NOTHING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Expected benefit small, expected cost large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EACH OF THESE PROPOSITIONS IS FLAWED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Assume no change in control, bank managers maximize expected utility of profits to old owners (don’t care about returns to government) 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Max U(π)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where  π = max {(1 – α)(Y – rB – r</a:t>
            </a:r>
            <a:r>
              <a:rPr lang="en-US" sz="3000" baseline="-25000" smtClean="0"/>
              <a:t>g</a:t>
            </a:r>
            <a:r>
              <a:rPr lang="en-US" sz="3000" smtClean="0"/>
              <a:t>B</a:t>
            </a:r>
            <a:r>
              <a:rPr lang="en-US" sz="3000" baseline="-25000" smtClean="0"/>
              <a:t>g</a:t>
            </a:r>
            <a:r>
              <a:rPr lang="en-US" sz="3000" smtClean="0"/>
              <a:t>), 0}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where α represents the dilution to government (through shares and/or warrants) and r</a:t>
            </a:r>
            <a:r>
              <a:rPr lang="en-US" sz="3000" baseline="-25000" smtClean="0"/>
              <a:t>g</a:t>
            </a:r>
            <a:r>
              <a:rPr lang="en-US" sz="3000" smtClean="0"/>
              <a:t> is the coupon on the preferred shares and B</a:t>
            </a:r>
            <a:r>
              <a:rPr lang="en-US" sz="3000" baseline="-25000" smtClean="0"/>
              <a:t>g</a:t>
            </a:r>
            <a:r>
              <a:rPr lang="en-US" sz="3000" smtClean="0"/>
              <a:t> is the capital injection though preferred shares)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mtClean="0"/>
              <a:t>Three states of nature (assuming can order by level of macroeconomic activity)</a:t>
            </a:r>
          </a:p>
          <a:p>
            <a:pPr marL="990600" lvl="1" indent="-533400" eaLnBrk="1" hangingPunct="1">
              <a:buFont typeface="Arial" charset="0"/>
              <a:buAutoNum type="alphaLcParenBoth"/>
            </a:pPr>
            <a:r>
              <a:rPr lang="el-GR" smtClean="0"/>
              <a:t>θ≤θ</a:t>
            </a:r>
            <a:r>
              <a:rPr lang="en-US" baseline="-25000" smtClean="0"/>
              <a:t>1</a:t>
            </a:r>
            <a:r>
              <a:rPr lang="en-US" smtClean="0"/>
              <a:t> :  bank goes bankrupt</a:t>
            </a:r>
          </a:p>
          <a:p>
            <a:pPr marL="990600" lvl="1" indent="-533400" eaLnBrk="1" hangingPunct="1">
              <a:buFont typeface="Arial" charset="0"/>
              <a:buAutoNum type="alphaLcParenBoth"/>
            </a:pPr>
            <a:r>
              <a:rPr lang="el-GR" smtClean="0"/>
              <a:t>Θ</a:t>
            </a:r>
            <a:r>
              <a:rPr lang="en-US" baseline="-25000" smtClean="0"/>
              <a:t>1 </a:t>
            </a:r>
            <a:r>
              <a:rPr lang="el-GR" smtClean="0"/>
              <a:t>≤</a:t>
            </a:r>
            <a:r>
              <a:rPr lang="en-US" smtClean="0"/>
              <a:t> </a:t>
            </a:r>
            <a:r>
              <a:rPr lang="el-GR" smtClean="0"/>
              <a:t>θ</a:t>
            </a:r>
            <a:r>
              <a:rPr lang="en-US" smtClean="0"/>
              <a:t> </a:t>
            </a:r>
            <a:r>
              <a:rPr lang="el-GR" smtClean="0"/>
              <a:t>≤</a:t>
            </a:r>
            <a:r>
              <a:rPr lang="en-US" smtClean="0"/>
              <a:t>  </a:t>
            </a:r>
            <a:r>
              <a:rPr lang="el-GR" smtClean="0"/>
              <a:t>θ</a:t>
            </a:r>
            <a:r>
              <a:rPr lang="en-US" baseline="-25000" smtClean="0"/>
              <a:t>2 </a:t>
            </a:r>
            <a:r>
              <a:rPr lang="en-US" smtClean="0"/>
              <a:t>:  old owners make no profit, but bank does not go bankrupt</a:t>
            </a:r>
          </a:p>
          <a:p>
            <a:pPr marL="990600" lvl="1" indent="-533400" eaLnBrk="1" hangingPunct="1">
              <a:buFont typeface="Arial" charset="0"/>
              <a:buAutoNum type="alphaLcParenBoth"/>
            </a:pPr>
            <a:r>
              <a:rPr lang="en-US" smtClean="0"/>
              <a:t> </a:t>
            </a:r>
            <a:r>
              <a:rPr lang="el-GR" smtClean="0"/>
              <a:t>θ</a:t>
            </a:r>
            <a:r>
              <a:rPr lang="en-US" smtClean="0"/>
              <a:t> ≥   </a:t>
            </a:r>
            <a:r>
              <a:rPr lang="el-GR" smtClean="0"/>
              <a:t>θ</a:t>
            </a:r>
            <a:r>
              <a:rPr lang="en-US" baseline="-25000" smtClean="0"/>
              <a:t>2 </a:t>
            </a:r>
            <a:r>
              <a:rPr lang="en-US" smtClean="0"/>
              <a:t>:  bank makes profit for old owners, preferred shares are fully paid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mtClean="0"/>
              <a:t>Financing through preferred shares with/without warrants vs. equity affects size of each region and weight put on each</a:t>
            </a:r>
          </a:p>
          <a:p>
            <a:pPr marL="990600" lvl="1" indent="-533400" eaLnBrk="1" hangingPunct="1">
              <a:buFont typeface="Arial" charset="0"/>
              <a:buAutoNum type="alphaLcParenBoth"/>
            </a:pPr>
            <a:endParaRPr lang="el-GR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government charges actuarially fair interest rate on preferred shares, then r</a:t>
            </a:r>
            <a:r>
              <a:rPr lang="en-US" sz="2800" baseline="-25000" smtClean="0"/>
              <a:t>g</a:t>
            </a:r>
            <a:r>
              <a:rPr lang="en-US" sz="2800" smtClean="0"/>
              <a:t> &gt; r, so (i) region in which old owners make no profit is actually increased; (ii) larger fraction of government compensation in form of warrants, larger region (a) and less weight placed on (a) versus (b) [less distorted decision making]</a:t>
            </a:r>
          </a:p>
          <a:p>
            <a:pPr eaLnBrk="1" hangingPunct="1"/>
            <a:r>
              <a:rPr lang="en-US" sz="2800" smtClean="0"/>
              <a:t>Optimal:  full share ownership</a:t>
            </a:r>
          </a:p>
          <a:p>
            <a:pPr eaLnBrk="1" hangingPunct="1"/>
            <a:r>
              <a:rPr lang="en-US" sz="2800" smtClean="0"/>
              <a:t>Worst (with respect to decision making):  injecting capital just through preferred shares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Concluding Remarks</a:t>
            </a:r>
          </a:p>
        </p:txBody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Models and policy frameworks (including many used by Central Banks) contributed to their failures before and after the crisis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And also provide less guidance on how to achieve growth with stability (access to finance)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Fortunately, new models provide alternative frameworks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Many of central ingredients already available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Credit availability/banking behavior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Credit interlinkages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More broadly, sensitive to (i) agency problems; (ii) externalities; and (iii) broader set of market failures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Models based on rational behavior and rational expectations (</a:t>
            </a:r>
            <a:r>
              <a:rPr lang="en-US" sz="2000" i="1" smtClean="0"/>
              <a:t>even with information asymmetries) </a:t>
            </a:r>
            <a:r>
              <a:rPr lang="en-US" sz="2000" smtClean="0"/>
              <a:t>cannot fully explain what is observed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But there can be systematic patterns in irrationality, that can be studied and incorporated into our models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Concluding Remarks</a:t>
            </a:r>
          </a:p>
        </p:txBody>
      </p:sp>
      <p:sp>
        <p:nvSpPr>
          <p:cNvPr id="972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Less likely that a single model, a simple (but wrong) paradigm will dominate as it did in the past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Trade-offs in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Greater realism in modeling banking/shadow banking, key distributional issues (life cycle), key financial market constraints  may necessitate simplifying in other, less important directions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Complexities arising from intertemporal maximization over an infinite horizon of far less importance than those associated with an accurate depiction of financial markets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New Policy Frameworks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New policy frameworks need to be developed based on this new macroeconomic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Focus not just on price stability but also in financial stability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Inflation 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000" dirty="0" smtClean="0"/>
              <a:t>Distortions from relative commodity prices being out of equilibrium as a result of inflation are second order relative to losses from financial sector distortions</a:t>
            </a:r>
          </a:p>
          <a:p>
            <a:pPr marL="914400" lvl="1" indent="-514350" eaLnBrk="1" hangingPunct="1">
              <a:lnSpc>
                <a:spcPct val="90000"/>
              </a:lnSpc>
              <a:defRPr/>
            </a:pPr>
            <a:r>
              <a:rPr lang="en-US" sz="2600" dirty="0" smtClean="0"/>
              <a:t>Both before the crisis, even more, after the bubble broke</a:t>
            </a:r>
          </a:p>
          <a:p>
            <a:pPr marL="914400" lvl="1" indent="-514350" eaLnBrk="1" hangingPunct="1">
              <a:lnSpc>
                <a:spcPct val="90000"/>
              </a:lnSpc>
              <a:defRPr/>
            </a:pPr>
            <a:r>
              <a:rPr lang="en-US" sz="2600" dirty="0" smtClean="0"/>
              <a:t>Ensuring low inflation does not suffice to ensure high and stable growth</a:t>
            </a:r>
          </a:p>
          <a:p>
            <a:pPr marL="914400" lvl="1" indent="-514350" eaLnBrk="1" hangingPunct="1">
              <a:lnSpc>
                <a:spcPct val="90000"/>
              </a:lnSpc>
              <a:defRPr/>
            </a:pPr>
            <a:r>
              <a:rPr lang="en-US" sz="2600" dirty="0" smtClean="0"/>
              <a:t>More generally, no general theorem that optimal response to a perturbation leading to more inflation is to raise interest rate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Depends on source of disturbance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n-US" sz="3000" i="1" dirty="0" smtClean="0"/>
              <a:t>Inflation targeting risks shifting attention away from first-order concerns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 “Markets are neither efficient nor self-correcting”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80000"/>
              </a:lnSpc>
              <a:defRPr/>
            </a:pPr>
            <a:r>
              <a:rPr lang="en-US" sz="2500" dirty="0" smtClean="0"/>
              <a:t>General theorem:  </a:t>
            </a:r>
            <a:r>
              <a:rPr lang="en-US" sz="2500" b="1" dirty="0" smtClean="0"/>
              <a:t>whenever information is imperfect or risk markets incomplete (that is, always) markets are not constrained Pareto efficient </a:t>
            </a:r>
            <a:r>
              <a:rPr lang="en-US" sz="2500" dirty="0" smtClean="0"/>
              <a:t>(Greenwald-Stiglitz)</a:t>
            </a:r>
            <a:endParaRPr lang="en-US" sz="2500" b="1" dirty="0" smtClean="0"/>
          </a:p>
          <a:p>
            <a:pPr marL="914400" lvl="1" indent="-514350" eaLnBrk="1" hangingPunct="1">
              <a:lnSpc>
                <a:spcPct val="80000"/>
              </a:lnSpc>
              <a:defRPr/>
            </a:pPr>
            <a:r>
              <a:rPr lang="en-US" sz="2200" dirty="0" smtClean="0"/>
              <a:t>Pervasive </a:t>
            </a:r>
            <a:r>
              <a:rPr lang="en-US" sz="2200" b="1" dirty="0" smtClean="0"/>
              <a:t>externalities</a:t>
            </a:r>
          </a:p>
          <a:p>
            <a:pPr marL="914400" lvl="1" indent="-514350" eaLnBrk="1" hangingPunct="1">
              <a:lnSpc>
                <a:spcPct val="80000"/>
              </a:lnSpc>
              <a:defRPr/>
            </a:pPr>
            <a:r>
              <a:rPr lang="en-US" sz="2200" dirty="0" smtClean="0"/>
              <a:t>Pervasive </a:t>
            </a:r>
            <a:r>
              <a:rPr lang="en-US" sz="2200" b="1" dirty="0" smtClean="0"/>
              <a:t>agency</a:t>
            </a:r>
            <a:r>
              <a:rPr lang="en-US" sz="2200" dirty="0" smtClean="0"/>
              <a:t> problems </a:t>
            </a:r>
          </a:p>
          <a:p>
            <a:pPr marL="1314450" lvl="2" indent="-514350" eaLnBrk="1" hangingPunct="1">
              <a:lnSpc>
                <a:spcPct val="80000"/>
              </a:lnSpc>
              <a:defRPr/>
            </a:pPr>
            <a:r>
              <a:rPr lang="en-US" sz="2000" dirty="0" smtClean="0"/>
              <a:t>Manifest in financial sector (e.g. in their incentive structure)</a:t>
            </a:r>
          </a:p>
          <a:p>
            <a:pPr marL="914400" lvl="1" indent="-514350" eaLnBrk="1" hangingPunct="1">
              <a:lnSpc>
                <a:spcPct val="80000"/>
              </a:lnSpc>
              <a:defRPr/>
            </a:pPr>
            <a:r>
              <a:rPr lang="en-US" sz="2200" dirty="0" smtClean="0"/>
              <a:t>Greenspan should not have been surprised at risks—they had incentive to undertake excessive risk</a:t>
            </a:r>
          </a:p>
          <a:p>
            <a:pPr marL="1314450" lvl="2" indent="-514350" eaLnBrk="1" hangingPunct="1">
              <a:lnSpc>
                <a:spcPct val="80000"/>
              </a:lnSpc>
              <a:defRPr/>
            </a:pPr>
            <a:r>
              <a:rPr lang="en-US" sz="2000" dirty="0" smtClean="0"/>
              <a:t>Both at the individual level (agency problems)</a:t>
            </a:r>
          </a:p>
          <a:p>
            <a:pPr marL="1314450" lvl="2" indent="-514350" eaLnBrk="1" hangingPunct="1">
              <a:lnSpc>
                <a:spcPct val="80000"/>
              </a:lnSpc>
              <a:defRPr/>
            </a:pPr>
            <a:r>
              <a:rPr lang="en-US" sz="2000" dirty="0" smtClean="0"/>
              <a:t>And organizational (too big to fail) </a:t>
            </a:r>
          </a:p>
          <a:p>
            <a:pPr marL="1314450" lvl="2" indent="-514350" eaLnBrk="1" hangingPunct="1">
              <a:lnSpc>
                <a:spcPct val="80000"/>
              </a:lnSpc>
              <a:defRPr/>
            </a:pPr>
            <a:r>
              <a:rPr lang="en-US" sz="1900" dirty="0" smtClean="0"/>
              <a:t>Problems of too big to fail banks had grown markedly worse in previous decade as a result of repeal of Glass-Steagall</a:t>
            </a:r>
            <a:endParaRPr lang="en-US" sz="2000" dirty="0" smtClean="0"/>
          </a:p>
          <a:p>
            <a:pPr marL="914400" lvl="1" indent="-514350" eaLnBrk="1" hangingPunct="1">
              <a:lnSpc>
                <a:spcPct val="80000"/>
              </a:lnSpc>
              <a:defRPr/>
            </a:pPr>
            <a:r>
              <a:rPr lang="en-US" sz="2200" b="1" dirty="0" smtClean="0"/>
              <a:t>Systemic consequences (which market participants will not take into account) are the reason we have regulation</a:t>
            </a:r>
          </a:p>
          <a:p>
            <a:pPr marL="1314450" lvl="2" indent="-514350" eaLnBrk="1" hangingPunct="1">
              <a:lnSpc>
                <a:spcPct val="80000"/>
              </a:lnSpc>
              <a:defRPr/>
            </a:pPr>
            <a:r>
              <a:rPr lang="en-US" sz="2000" dirty="0" smtClean="0"/>
              <a:t>Especially significant when government provides (implicit or explicit) insurance</a:t>
            </a: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 “There cannot be bubbles..”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Bubbles have marked capitalism since the beginning</a:t>
            </a:r>
          </a:p>
          <a:p>
            <a:pPr eaLnBrk="1" hangingPunct="1"/>
            <a:r>
              <a:rPr lang="en-US" smtClean="0"/>
              <a:t>Bubbles are even consistent with models of rational expectations (Allen, Morris, and Postlewaite 1993) and rational arbitrage (Abreu and Brunnermeier 2003).</a:t>
            </a: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/>
              <a:t>Collateral-based credit systems are especially prone to bubbles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 “Can’t be sure…”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policy is made in the context of uncertainty</a:t>
            </a:r>
          </a:p>
          <a:p>
            <a:pPr eaLnBrk="1" hangingPunct="1"/>
            <a:r>
              <a:rPr lang="en-US" smtClean="0"/>
              <a:t>As housing prices continued to increase—even though real incomes of most Americans were declining—it was increasingly likely that there was a bubble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3514</Words>
  <Application>Microsoft Office PowerPoint</Application>
  <PresentationFormat>On-screen Show (4:3)</PresentationFormat>
  <Paragraphs>412</Paragraphs>
  <Slides>55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Theme</vt:lpstr>
      <vt:lpstr>RETHINKING MACROECONOMICS:  WHAT WENT WRONG AND HOW TO FIX IT</vt:lpstr>
      <vt:lpstr>Outline</vt:lpstr>
      <vt:lpstr>General Consensus:</vt:lpstr>
      <vt:lpstr>Six Flaws in Policy Framework</vt:lpstr>
      <vt:lpstr>Conventional Policy Wisdom</vt:lpstr>
      <vt:lpstr>1. Inflation targeting</vt:lpstr>
      <vt:lpstr>2.  “Markets are neither efficient nor self-correcting”</vt:lpstr>
      <vt:lpstr>3.  “There cannot be bubbles..”</vt:lpstr>
      <vt:lpstr>4.  “Can’t be sure…”</vt:lpstr>
      <vt:lpstr>5.  “We had no instruments…”</vt:lpstr>
      <vt:lpstr>6.  “Less expensive to clean up the mess…”</vt:lpstr>
      <vt:lpstr>What went wrong?  Why did the models fail?</vt:lpstr>
      <vt:lpstr>Key Problem </vt:lpstr>
      <vt:lpstr>Arguments for simplifications uncompelling</vt:lpstr>
      <vt:lpstr>Recent Progress</vt:lpstr>
      <vt:lpstr>Slide 16</vt:lpstr>
      <vt:lpstr>Asking the Right Questions</vt:lpstr>
      <vt:lpstr>Major puzzles</vt:lpstr>
      <vt:lpstr>2.  Fast Declines</vt:lpstr>
      <vt:lpstr>Large Changes in State of Economy from Small Changes in State Variables</vt:lpstr>
      <vt:lpstr>Fast Declines</vt:lpstr>
      <vt:lpstr>Amplification</vt:lpstr>
      <vt:lpstr>Amplifications Imply Fast Declines</vt:lpstr>
      <vt:lpstr>Slide 24</vt:lpstr>
      <vt:lpstr>3.  Slow Recovery</vt:lpstr>
      <vt:lpstr>Fight over Who Bears Losses</vt:lpstr>
      <vt:lpstr>New Frameworks</vt:lpstr>
      <vt:lpstr>and Four Hypotheses</vt:lpstr>
      <vt:lpstr>Underlying Theorem</vt:lpstr>
      <vt:lpstr>New Frameworks and Hypotheses</vt:lpstr>
      <vt:lpstr>Insufficient attention to “architecture of risk” </vt:lpstr>
      <vt:lpstr>New Research</vt:lpstr>
      <vt:lpstr>New Research</vt:lpstr>
      <vt:lpstr>Further results:  Design Matters</vt:lpstr>
      <vt:lpstr>Can be affected by policy frameworks</vt:lpstr>
      <vt:lpstr>2.  Information imperfections and asymmetries are central</vt:lpstr>
      <vt:lpstr>Slide 37</vt:lpstr>
      <vt:lpstr>Again:  Market equilibrium is not in general efficient</vt:lpstr>
      <vt:lpstr>3.  Structural Transformation</vt:lpstr>
      <vt:lpstr>Slide 40</vt:lpstr>
      <vt:lpstr>Slide 41</vt:lpstr>
      <vt:lpstr>4.  Instability</vt:lpstr>
      <vt:lpstr>This crisis</vt:lpstr>
      <vt:lpstr>Towards a New Macroeconomics</vt:lpstr>
      <vt:lpstr>Slide 45</vt:lpstr>
      <vt:lpstr>An Example:  Monetary Economics with Banks</vt:lpstr>
      <vt:lpstr>Slide 47</vt:lpstr>
      <vt:lpstr>Slide 48</vt:lpstr>
      <vt:lpstr>Slide 49</vt:lpstr>
      <vt:lpstr>An example</vt:lpstr>
      <vt:lpstr>Slide 51</vt:lpstr>
      <vt:lpstr>Slide 52</vt:lpstr>
      <vt:lpstr>Concluding Remarks</vt:lpstr>
      <vt:lpstr>Concluding Remarks</vt:lpstr>
      <vt:lpstr>New Policy Frameworks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Stiglitz</dc:creator>
  <cp:lastModifiedBy>CEU</cp:lastModifiedBy>
  <cp:revision>24</cp:revision>
  <dcterms:created xsi:type="dcterms:W3CDTF">2010-08-22T06:49:23Z</dcterms:created>
  <dcterms:modified xsi:type="dcterms:W3CDTF">2010-09-02T11:21:42Z</dcterms:modified>
</cp:coreProperties>
</file>